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61" r:id="rId3"/>
  </p:sldIdLst>
  <p:sldSz cx="27432000" cy="36576000"/>
  <p:notesSz cx="6858000" cy="9144000"/>
  <p:defaultText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2400">
          <p15:clr>
            <a:srgbClr val="A4A3A4"/>
          </p15:clr>
        </p15:guide>
        <p15:guide id="4" orient="horz">
          <p15:clr>
            <a:srgbClr val="A4A3A4"/>
          </p15:clr>
        </p15:guide>
        <p15:guide id="5" pos="364">
          <p15:clr>
            <a:srgbClr val="A4A3A4"/>
          </p15:clr>
        </p15:guide>
        <p15:guide id="6" pos="1691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BBAD44-2562-49AF-9B18-BCF69A2E29D2}" v="3" dt="2023-10-30T07:47:21.3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33" autoAdjust="0"/>
    <p:restoredTop sz="94707" autoAdjust="0"/>
  </p:normalViewPr>
  <p:slideViewPr>
    <p:cSldViewPr snapToGrid="0" snapToObjects="1" showGuides="1">
      <p:cViewPr>
        <p:scale>
          <a:sx n="69" d="100"/>
          <a:sy n="69" d="100"/>
        </p:scale>
        <p:origin x="2376" y="-10890"/>
      </p:cViewPr>
      <p:guideLst>
        <p:guide orient="horz" pos="22400"/>
        <p:guide orient="horz"/>
        <p:guide pos="364"/>
        <p:guide pos="16918"/>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4" d="100"/>
          <a:sy n="74" d="100"/>
        </p:scale>
        <p:origin x="2166"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11/6/2023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11/6/2023</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3765366" rtl="0" eaLnBrk="1" latinLnBrk="0" hangingPunct="1">
      <a:defRPr sz="5000" kern="1200">
        <a:solidFill>
          <a:schemeClr val="tx1"/>
        </a:solidFill>
        <a:latin typeface="+mn-lt"/>
        <a:ea typeface="+mn-ea"/>
        <a:cs typeface="+mn-cs"/>
      </a:defRPr>
    </a:lvl1pPr>
    <a:lvl2pPr marL="1882684" algn="l" defTabSz="3765366" rtl="0" eaLnBrk="1" latinLnBrk="0" hangingPunct="1">
      <a:defRPr sz="5000" kern="1200">
        <a:solidFill>
          <a:schemeClr val="tx1"/>
        </a:solidFill>
        <a:latin typeface="+mn-lt"/>
        <a:ea typeface="+mn-ea"/>
        <a:cs typeface="+mn-cs"/>
      </a:defRPr>
    </a:lvl2pPr>
    <a:lvl3pPr marL="3765366" algn="l" defTabSz="3765366" rtl="0" eaLnBrk="1" latinLnBrk="0" hangingPunct="1">
      <a:defRPr sz="5000" kern="1200">
        <a:solidFill>
          <a:schemeClr val="tx1"/>
        </a:solidFill>
        <a:latin typeface="+mn-lt"/>
        <a:ea typeface="+mn-ea"/>
        <a:cs typeface="+mn-cs"/>
      </a:defRPr>
    </a:lvl3pPr>
    <a:lvl4pPr marL="5648049" algn="l" defTabSz="3765366" rtl="0" eaLnBrk="1" latinLnBrk="0" hangingPunct="1">
      <a:defRPr sz="5000" kern="1200">
        <a:solidFill>
          <a:schemeClr val="tx1"/>
        </a:solidFill>
        <a:latin typeface="+mn-lt"/>
        <a:ea typeface="+mn-ea"/>
        <a:cs typeface="+mn-cs"/>
      </a:defRPr>
    </a:lvl4pPr>
    <a:lvl5pPr marL="7530731" algn="l" defTabSz="3765366" rtl="0" eaLnBrk="1" latinLnBrk="0" hangingPunct="1">
      <a:defRPr sz="5000" kern="1200">
        <a:solidFill>
          <a:schemeClr val="tx1"/>
        </a:solidFill>
        <a:latin typeface="+mn-lt"/>
        <a:ea typeface="+mn-ea"/>
        <a:cs typeface="+mn-cs"/>
      </a:defRPr>
    </a:lvl5pPr>
    <a:lvl6pPr marL="9413415" algn="l" defTabSz="3765366" rtl="0" eaLnBrk="1" latinLnBrk="0" hangingPunct="1">
      <a:defRPr sz="5000" kern="1200">
        <a:solidFill>
          <a:schemeClr val="tx1"/>
        </a:solidFill>
        <a:latin typeface="+mn-lt"/>
        <a:ea typeface="+mn-ea"/>
        <a:cs typeface="+mn-cs"/>
      </a:defRPr>
    </a:lvl6pPr>
    <a:lvl7pPr marL="11296099" algn="l" defTabSz="3765366" rtl="0" eaLnBrk="1" latinLnBrk="0" hangingPunct="1">
      <a:defRPr sz="5000" kern="1200">
        <a:solidFill>
          <a:schemeClr val="tx1"/>
        </a:solidFill>
        <a:latin typeface="+mn-lt"/>
        <a:ea typeface="+mn-ea"/>
        <a:cs typeface="+mn-cs"/>
      </a:defRPr>
    </a:lvl7pPr>
    <a:lvl8pPr marL="13178781" algn="l" defTabSz="3765366" rtl="0" eaLnBrk="1" latinLnBrk="0" hangingPunct="1">
      <a:defRPr sz="5000" kern="1200">
        <a:solidFill>
          <a:schemeClr val="tx1"/>
        </a:solidFill>
        <a:latin typeface="+mn-lt"/>
        <a:ea typeface="+mn-ea"/>
        <a:cs typeface="+mn-cs"/>
      </a:defRPr>
    </a:lvl8pPr>
    <a:lvl9pPr marL="15061465" algn="l" defTabSz="3765366" rtl="0" eaLnBrk="1" latinLnBrk="0" hangingPunct="1">
      <a:defRPr sz="5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0x40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76462" y="7188364"/>
            <a:ext cx="12506277" cy="765388"/>
          </a:xfrm>
          <a:prstGeom prst="rect">
            <a:avLst/>
          </a:prstGeom>
        </p:spPr>
        <p:txBody>
          <a:bodyPr wrap="square" lIns="196113" tIns="196113" rIns="196113" bIns="196113" anchor="t" anchorCtr="0">
            <a:spAutoFit/>
          </a:bodyPr>
          <a:lstStyle>
            <a:lvl1pPr marL="0" indent="0">
              <a:buNone/>
              <a:defRPr sz="2400" u="none">
                <a:solidFill>
                  <a:schemeClr val="accent5">
                    <a:lumMod val="50000"/>
                  </a:schemeClr>
                </a:solidFill>
                <a:latin typeface="Century Gothic" panose="020B0502020202020204" pitchFamily="34"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87808" y="6409496"/>
            <a:ext cx="12496405" cy="697033"/>
          </a:xfrm>
          <a:prstGeom prst="rect">
            <a:avLst/>
          </a:prstGeom>
          <a:solidFill>
            <a:schemeClr val="accent5">
              <a:lumMod val="50000"/>
            </a:schemeClr>
          </a:solidFill>
        </p:spPr>
        <p:txBody>
          <a:bodyPr wrap="square" lIns="78446" tIns="78446" rIns="78446" bIns="78446" anchor="t" anchorCtr="0">
            <a:spAutoFit/>
          </a:bodyPr>
          <a:lstStyle>
            <a:lvl1pPr marL="0" indent="0" algn="ctr">
              <a:buNone/>
              <a:defRPr sz="3500" b="1" u="none" baseline="0">
                <a:solidFill>
                  <a:schemeClr val="bg1"/>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2" y="15754685"/>
            <a:ext cx="12499458" cy="697033"/>
          </a:xfrm>
          <a:prstGeom prst="rect">
            <a:avLst/>
          </a:prstGeom>
          <a:solidFill>
            <a:schemeClr val="accent5">
              <a:lumMod val="50000"/>
            </a:schemeClr>
          </a:solidFill>
        </p:spPr>
        <p:txBody>
          <a:bodyPr wrap="square" lIns="78446" tIns="78446" rIns="78446" bIns="78446" anchor="t" anchorCtr="0">
            <a:spAutoFit/>
          </a:bodyPr>
          <a:lstStyle>
            <a:lvl1pPr marL="0" indent="0" algn="ctr">
              <a:buNone/>
              <a:defRPr sz="3500" b="1" u="none" baseline="0">
                <a:solidFill>
                  <a:schemeClr val="bg1"/>
                </a:solidFill>
                <a:latin typeface="Century Gothic" panose="020B050202020202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4307676" y="6398960"/>
            <a:ext cx="12506277" cy="697033"/>
          </a:xfrm>
          <a:prstGeom prst="rect">
            <a:avLst/>
          </a:prstGeom>
          <a:solidFill>
            <a:schemeClr val="accent5">
              <a:lumMod val="50000"/>
            </a:schemeClr>
          </a:solidFill>
        </p:spPr>
        <p:txBody>
          <a:bodyPr wrap="square" lIns="78446" tIns="78446" rIns="78446" bIns="78446" anchor="t" anchorCtr="0">
            <a:spAutoFit/>
          </a:bodyPr>
          <a:lstStyle>
            <a:lvl1pPr marL="0" indent="0" algn="ctr">
              <a:buNone/>
              <a:defRPr sz="3500" b="1" u="none" baseline="0">
                <a:solidFill>
                  <a:schemeClr val="bg1"/>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4307676" y="7174884"/>
            <a:ext cx="12506277" cy="765388"/>
          </a:xfrm>
          <a:prstGeom prst="rect">
            <a:avLst/>
          </a:prstGeom>
        </p:spPr>
        <p:txBody>
          <a:bodyPr wrap="square" lIns="196113" tIns="196113" rIns="196113" bIns="196113" anchor="t" anchorCtr="0">
            <a:spAutoFit/>
          </a:bodyPr>
          <a:lstStyle>
            <a:lvl1pPr marL="0" indent="0">
              <a:buNone/>
              <a:defRPr sz="2400" u="none">
                <a:solidFill>
                  <a:schemeClr val="accent5">
                    <a:lumMod val="50000"/>
                  </a:schemeClr>
                </a:solidFill>
                <a:latin typeface="Century Gothic" panose="020B0502020202020204" pitchFamily="34"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4296211" y="20065245"/>
            <a:ext cx="12502841" cy="697033"/>
          </a:xfrm>
          <a:prstGeom prst="rect">
            <a:avLst/>
          </a:prstGeom>
          <a:solidFill>
            <a:schemeClr val="accent5">
              <a:lumMod val="50000"/>
            </a:schemeClr>
          </a:solidFill>
        </p:spPr>
        <p:txBody>
          <a:bodyPr wrap="square" lIns="78446" tIns="78446" rIns="78446" bIns="78446" anchor="t" anchorCtr="0">
            <a:spAutoFit/>
          </a:bodyPr>
          <a:lstStyle>
            <a:lvl1pPr marL="0" indent="0" algn="ctr">
              <a:buNone/>
              <a:defRPr sz="3500" b="1" u="none" baseline="0">
                <a:solidFill>
                  <a:schemeClr val="bg1"/>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4296381" y="20769757"/>
            <a:ext cx="12507634" cy="765388"/>
          </a:xfrm>
          <a:prstGeom prst="rect">
            <a:avLst/>
          </a:prstGeom>
        </p:spPr>
        <p:txBody>
          <a:bodyPr wrap="square" lIns="196113" tIns="196113" rIns="196113" bIns="196113" anchor="t" anchorCtr="0">
            <a:spAutoFit/>
          </a:bodyPr>
          <a:lstStyle>
            <a:lvl1pPr marL="0" indent="0">
              <a:buNone/>
              <a:defRPr sz="2400" u="none">
                <a:solidFill>
                  <a:schemeClr val="accent5">
                    <a:lumMod val="50000"/>
                  </a:schemeClr>
                </a:solidFill>
                <a:latin typeface="Century Gothic" panose="020B0502020202020204" pitchFamily="34"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4295992" y="32759780"/>
            <a:ext cx="12496582" cy="697033"/>
          </a:xfrm>
          <a:prstGeom prst="rect">
            <a:avLst/>
          </a:prstGeom>
          <a:solidFill>
            <a:schemeClr val="accent5">
              <a:lumMod val="50000"/>
            </a:schemeClr>
          </a:solidFill>
        </p:spPr>
        <p:txBody>
          <a:bodyPr wrap="square" lIns="78446" tIns="78446" rIns="78446" bIns="78446" anchor="t" anchorCtr="0">
            <a:spAutoFit/>
          </a:bodyPr>
          <a:lstStyle>
            <a:lvl1pPr marL="0" indent="0" algn="ctr">
              <a:buNone/>
              <a:defRPr sz="3500" b="1" u="none" baseline="0">
                <a:solidFill>
                  <a:schemeClr val="bg1"/>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4296211" y="33462091"/>
            <a:ext cx="12502841" cy="765388"/>
          </a:xfrm>
          <a:prstGeom prst="rect">
            <a:avLst/>
          </a:prstGeom>
        </p:spPr>
        <p:txBody>
          <a:bodyPr wrap="square" lIns="196113" tIns="196113" rIns="196113" bIns="196113" anchor="t" anchorCtr="0">
            <a:spAutoFit/>
          </a:bodyPr>
          <a:lstStyle>
            <a:lvl1pPr marL="0" indent="0">
              <a:buNone/>
              <a:defRPr sz="2400" u="none">
                <a:solidFill>
                  <a:schemeClr val="accent5">
                    <a:lumMod val="50000"/>
                  </a:schemeClr>
                </a:solidFill>
                <a:latin typeface="Century Gothic" panose="020B0502020202020204" pitchFamily="34"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9" y="16442529"/>
            <a:ext cx="12507356" cy="765388"/>
          </a:xfrm>
          <a:prstGeom prst="rect">
            <a:avLst/>
          </a:prstGeom>
        </p:spPr>
        <p:txBody>
          <a:bodyPr wrap="square" lIns="196113" tIns="196113" rIns="196113" bIns="196113" anchor="t" anchorCtr="0">
            <a:spAutoFit/>
          </a:bodyPr>
          <a:lstStyle>
            <a:lvl1pPr marL="0" indent="0">
              <a:buNone/>
              <a:defRPr sz="2400" u="none">
                <a:solidFill>
                  <a:schemeClr val="accent5">
                    <a:lumMod val="50000"/>
                  </a:schemeClr>
                </a:solidFill>
                <a:latin typeface="Century Gothic" panose="020B0502020202020204" pitchFamily="34"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505967" y="3040297"/>
            <a:ext cx="20420066" cy="650578"/>
          </a:xfrm>
          <a:prstGeom prst="rect">
            <a:avLst/>
          </a:prstGeom>
        </p:spPr>
        <p:txBody>
          <a:bodyPr lIns="95646" tIns="47823" rIns="95646" bIns="47823" anchor="t" anchorCtr="0">
            <a:spAutoFit/>
          </a:bodyPr>
          <a:lstStyle>
            <a:lvl1pPr marL="0" indent="0" algn="ctr">
              <a:buFontTx/>
              <a:buNone/>
              <a:defRPr sz="3600">
                <a:solidFill>
                  <a:schemeClr val="bg1"/>
                </a:solidFill>
                <a:latin typeface="Century Gothic" panose="020B0502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505967" y="1963055"/>
            <a:ext cx="20420066" cy="835244"/>
          </a:xfrm>
          <a:prstGeom prst="rect">
            <a:avLst/>
          </a:prstGeom>
        </p:spPr>
        <p:txBody>
          <a:bodyPr lIns="95646" tIns="47823" rIns="95646" bIns="47823" anchor="t" anchorCtr="0">
            <a:spAutoFit/>
          </a:bodyPr>
          <a:lstStyle>
            <a:lvl1pPr marL="0" indent="0" algn="ctr">
              <a:buFontTx/>
              <a:buNone/>
              <a:defRPr sz="4800">
                <a:solidFill>
                  <a:schemeClr val="bg1"/>
                </a:solidFill>
                <a:latin typeface="Century Gothic" panose="020B0502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80" name="Text Placeholder 76"/>
          <p:cNvSpPr>
            <a:spLocks noGrp="1"/>
          </p:cNvSpPr>
          <p:nvPr>
            <p:ph type="body" sz="quarter" idx="153" hasCustomPrompt="1"/>
          </p:nvPr>
        </p:nvSpPr>
        <p:spPr>
          <a:xfrm>
            <a:off x="3505967" y="589524"/>
            <a:ext cx="20420066" cy="1204576"/>
          </a:xfrm>
          <a:prstGeom prst="rect">
            <a:avLst/>
          </a:prstGeom>
        </p:spPr>
        <p:txBody>
          <a:bodyPr lIns="95646" tIns="47823" rIns="95646" bIns="47823" anchor="t" anchorCtr="0">
            <a:spAutoFit/>
          </a:bodyPr>
          <a:lstStyle>
            <a:lvl1pPr marL="0" indent="0" algn="ctr">
              <a:buFontTx/>
              <a:buNone/>
              <a:defRPr sz="7200" b="1">
                <a:solidFill>
                  <a:schemeClr val="bg1"/>
                </a:solidFill>
                <a:latin typeface="Century Gothic" panose="020B0502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sp>
        <p:nvSpPr>
          <p:cNvPr id="15" name="Text Placeholder 5">
            <a:extLst>
              <a:ext uri="{FF2B5EF4-FFF2-40B4-BE49-F238E27FC236}">
                <a16:creationId xmlns:a16="http://schemas.microsoft.com/office/drawing/2014/main" id="{B13B795E-E1C2-7BD3-D537-6FB56B9A671C}"/>
              </a:ext>
            </a:extLst>
          </p:cNvPr>
          <p:cNvSpPr>
            <a:spLocks noGrp="1"/>
          </p:cNvSpPr>
          <p:nvPr>
            <p:ph type="body" sz="quarter" idx="154" hasCustomPrompt="1"/>
          </p:nvPr>
        </p:nvSpPr>
        <p:spPr>
          <a:xfrm>
            <a:off x="565119" y="23644581"/>
            <a:ext cx="12499458" cy="697033"/>
          </a:xfrm>
          <a:prstGeom prst="rect">
            <a:avLst/>
          </a:prstGeom>
          <a:solidFill>
            <a:schemeClr val="accent5">
              <a:lumMod val="50000"/>
            </a:schemeClr>
          </a:solidFill>
        </p:spPr>
        <p:txBody>
          <a:bodyPr wrap="square" lIns="78446" tIns="78446" rIns="78446" bIns="78446" anchor="t" anchorCtr="0">
            <a:spAutoFit/>
          </a:bodyPr>
          <a:lstStyle>
            <a:lvl1pPr marL="0" indent="0" algn="ctr">
              <a:buNone/>
              <a:defRPr sz="3500" b="1" u="none" baseline="0">
                <a:solidFill>
                  <a:schemeClr val="bg1"/>
                </a:solidFill>
                <a:latin typeface="Century Gothic" panose="020B0502020202020204" pitchFamily="34" charset="0"/>
              </a:defRPr>
            </a:lvl1pPr>
          </a:lstStyle>
          <a:p>
            <a:pPr lvl="0"/>
            <a:r>
              <a:rPr lang="en-US" dirty="0"/>
              <a:t>(click to edit)  RESULTS</a:t>
            </a:r>
          </a:p>
        </p:txBody>
      </p:sp>
      <p:sp>
        <p:nvSpPr>
          <p:cNvPr id="16" name="Text Placeholder 3">
            <a:extLst>
              <a:ext uri="{FF2B5EF4-FFF2-40B4-BE49-F238E27FC236}">
                <a16:creationId xmlns:a16="http://schemas.microsoft.com/office/drawing/2014/main" id="{E91FF3D2-16D4-0A95-C41E-F76FFAD2E278}"/>
              </a:ext>
            </a:extLst>
          </p:cNvPr>
          <p:cNvSpPr>
            <a:spLocks noGrp="1"/>
          </p:cNvSpPr>
          <p:nvPr>
            <p:ph type="body" sz="quarter" idx="155" hasCustomPrompt="1"/>
          </p:nvPr>
        </p:nvSpPr>
        <p:spPr>
          <a:xfrm>
            <a:off x="553776" y="24332425"/>
            <a:ext cx="12507356" cy="765388"/>
          </a:xfrm>
          <a:prstGeom prst="rect">
            <a:avLst/>
          </a:prstGeom>
        </p:spPr>
        <p:txBody>
          <a:bodyPr wrap="square" lIns="196113" tIns="196113" rIns="196113" bIns="196113" anchor="t" anchorCtr="0">
            <a:spAutoFit/>
          </a:bodyPr>
          <a:lstStyle>
            <a:lvl1pPr marL="0" indent="0">
              <a:buNone/>
              <a:defRPr sz="2400" u="none">
                <a:solidFill>
                  <a:schemeClr val="accent5">
                    <a:lumMod val="50000"/>
                  </a:schemeClr>
                </a:solidFill>
                <a:latin typeface="Century Gothic" panose="020B0502020202020204" pitchFamily="34"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9" y="6528688"/>
            <a:ext cx="12956288"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5" y="5882179"/>
            <a:ext cx="12946061"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2" y="15823039"/>
            <a:ext cx="12949224"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3856717" y="5882179"/>
            <a:ext cx="12945893"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3856717" y="6528688"/>
            <a:ext cx="12945893"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3856717" y="15823039"/>
            <a:ext cx="12942336"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3856717" y="16535289"/>
            <a:ext cx="12947298"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3856717" y="28517574"/>
            <a:ext cx="12935857"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3856717" y="29227623"/>
            <a:ext cx="12942336"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9" y="16517587"/>
            <a:ext cx="12957406"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505967" y="3554370"/>
            <a:ext cx="20420066" cy="1300652"/>
          </a:xfrm>
          <a:prstGeom prst="rect">
            <a:avLst/>
          </a:prstGeom>
        </p:spPr>
        <p:txBody>
          <a:bodyPr lIns="95646" tIns="47823" rIns="95646" bIns="47823">
            <a:normAutofit/>
          </a:bodyPr>
          <a:lstStyle>
            <a:lvl1pPr marL="0" indent="0" algn="ctr">
              <a:buFontTx/>
              <a:buNone/>
              <a:defRPr sz="6300">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505967" y="2253718"/>
            <a:ext cx="20420066" cy="1300652"/>
          </a:xfrm>
          <a:prstGeom prst="rect">
            <a:avLst/>
          </a:prstGeom>
        </p:spPr>
        <p:txBody>
          <a:bodyPr lIns="95646" tIns="47823" rIns="95646" bIns="47823" anchor="t" anchorCtr="1">
            <a:normAutofit/>
          </a:bodyPr>
          <a:lstStyle>
            <a:lvl1pPr marL="0" indent="0" algn="ctr">
              <a:buFontTx/>
              <a:buNone/>
              <a:defRPr sz="9200">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80" name="Text Placeholder 76"/>
          <p:cNvSpPr>
            <a:spLocks noGrp="1"/>
          </p:cNvSpPr>
          <p:nvPr>
            <p:ph type="body" sz="quarter" idx="153" hasCustomPrompt="1"/>
          </p:nvPr>
        </p:nvSpPr>
        <p:spPr>
          <a:xfrm>
            <a:off x="3505967" y="589524"/>
            <a:ext cx="20420066" cy="1664193"/>
          </a:xfrm>
          <a:prstGeom prst="rect">
            <a:avLst/>
          </a:prstGeom>
        </p:spPr>
        <p:txBody>
          <a:bodyPr lIns="95646" tIns="47823" rIns="95646" bIns="47823" anchor="t" anchorCtr="1">
            <a:normAutofit/>
          </a:bodyPr>
          <a:lstStyle>
            <a:lvl1pPr marL="0" indent="0" algn="ctr">
              <a:buFontTx/>
              <a:buNone/>
              <a:defRPr sz="12000" b="1">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spTree>
    <p:extLst>
      <p:ext uri="{BB962C8B-B14F-4D97-AF65-F5344CB8AC3E}">
        <p14:creationId xmlns:p14="http://schemas.microsoft.com/office/powerpoint/2010/main" val="38999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posterpresentations.com/how-to-change-the-research-poster-template-colors.html" TargetMode="External"/><Relationship Id="rId7" Type="http://schemas.openxmlformats.org/officeDocument/2006/relationships/image" Target="../media/image4.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983C85-56EA-B942-165C-993DB02170DA}"/>
              </a:ext>
            </a:extLst>
          </p:cNvPr>
          <p:cNvSpPr/>
          <p:nvPr userDrawn="1"/>
        </p:nvSpPr>
        <p:spPr>
          <a:xfrm>
            <a:off x="0" y="35433001"/>
            <a:ext cx="27432000" cy="1143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175774" y="35886584"/>
            <a:ext cx="2939026" cy="333732"/>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6623EFFB-CC1B-5940-AE70-2D8BEC399C5F}"/>
              </a:ext>
            </a:extLst>
          </p:cNvPr>
          <p:cNvGraphicFramePr>
            <a:graphicFrameLocks noGrp="1"/>
          </p:cNvGraphicFramePr>
          <p:nvPr userDrawn="1">
            <p:extLst>
              <p:ext uri="{D42A27DB-BD31-4B8C-83A1-F6EECF244321}">
                <p14:modId xmlns:p14="http://schemas.microsoft.com/office/powerpoint/2010/main" val="3849327210"/>
              </p:ext>
            </p:extLst>
          </p:nvPr>
        </p:nvGraphicFramePr>
        <p:xfrm>
          <a:off x="27889200" y="-119212"/>
          <a:ext cx="9430188" cy="36644314"/>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94597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63434">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3">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4"/>
                      <a:stretch>
                        <a:fillRect/>
                      </a:stretch>
                    </a:blipFill>
                  </a:tcPr>
                </a:tc>
                <a:tc hMerge="1">
                  <a:txBody>
                    <a:bodyPr/>
                    <a:lstStyle/>
                    <a:p>
                      <a:endParaRPr lang="en-US"/>
                    </a:p>
                  </a:txBody>
                  <a:tcPr/>
                </a:tc>
                <a:extLst>
                  <a:ext uri="{0D108BD9-81ED-4DB2-BD59-A6C34878D82A}">
                    <a16:rowId xmlns:a16="http://schemas.microsoft.com/office/drawing/2014/main" val="10001"/>
                  </a:ext>
                </a:extLst>
              </a:tr>
              <a:tr h="4063515">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5"/>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7357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6">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001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4189493">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8631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500977">
                <a:tc gridSpan="3">
                  <a:txBody>
                    <a:bodyPr/>
                    <a:lstStyle/>
                    <a:p>
                      <a:endParaRPr lang="en-US" sz="2400" dirty="0">
                        <a:solidFill>
                          <a:srgbClr val="1F3A4E"/>
                        </a:solidFill>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558844">
                <a:tc>
                  <a:txBody>
                    <a:bodyPr/>
                    <a:lstStyle/>
                    <a:p>
                      <a:pPr>
                        <a:lnSpc>
                          <a:spcPts val="2600"/>
                        </a:lnSpc>
                      </a:pPr>
                      <a:r>
                        <a:rPr lang="en-US" sz="2000" dirty="0">
                          <a:solidFill>
                            <a:schemeClr val="bg1">
                              <a:lumMod val="85000"/>
                            </a:schemeClr>
                          </a:solidFill>
                          <a:latin typeface="Arial"/>
                          <a:cs typeface="Arial"/>
                        </a:rPr>
                        <a:t>© 2022</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aphicFrame>
        <p:nvGraphicFramePr>
          <p:cNvPr id="4" name="Table 3">
            <a:extLst>
              <a:ext uri="{FF2B5EF4-FFF2-40B4-BE49-F238E27FC236}">
                <a16:creationId xmlns:a16="http://schemas.microsoft.com/office/drawing/2014/main" id="{DF1AEBC4-2147-B346-8115-F6F825BF9B87}"/>
              </a:ext>
            </a:extLst>
          </p:cNvPr>
          <p:cNvGraphicFramePr>
            <a:graphicFrameLocks noGrp="1"/>
          </p:cNvGraphicFramePr>
          <p:nvPr userDrawn="1">
            <p:extLst>
              <p:ext uri="{D42A27DB-BD31-4B8C-83A1-F6EECF244321}">
                <p14:modId xmlns:p14="http://schemas.microsoft.com/office/powerpoint/2010/main" val="4227822302"/>
              </p:ext>
            </p:extLst>
          </p:nvPr>
        </p:nvGraphicFramePr>
        <p:xfrm>
          <a:off x="-10234069" y="0"/>
          <a:ext cx="9776869" cy="36575998"/>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8720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597175">
                <a:tc gridSpan="2">
                  <a:txBody>
                    <a:bodyPr/>
                    <a:lstStyle/>
                    <a:p>
                      <a:pPr defTabSz="3765639"/>
                      <a:r>
                        <a:rPr lang="en-US" sz="2400" i="0" dirty="0">
                          <a:solidFill>
                            <a:srgbClr val="D9D9D9"/>
                          </a:solidFill>
                          <a:latin typeface="Arial"/>
                          <a:cs typeface="Arial"/>
                        </a:rPr>
                        <a:t>This PowerPoint template produces a </a:t>
                      </a:r>
                      <a:r>
                        <a:rPr lang="en-US" sz="2400" i="0" dirty="0">
                          <a:solidFill>
                            <a:srgbClr val="FFC000"/>
                          </a:solidFill>
                          <a:latin typeface="Arial"/>
                          <a:cs typeface="Arial"/>
                        </a:rPr>
                        <a:t>30"x40"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087539">
                <a:tc>
                  <a:txBody>
                    <a:bodyPr/>
                    <a:lstStyle/>
                    <a:p>
                      <a:pPr algn="ctr"/>
                      <a:endParaRPr lang="en-US" sz="2400" dirty="0">
                        <a:solidFill>
                          <a:srgbClr val="1F3A4E"/>
                        </a:solidFill>
                      </a:endParaRPr>
                    </a:p>
                    <a:p>
                      <a:pPr algn="ctr"/>
                      <a:endParaRPr lang="en-US" sz="2400" dirty="0">
                        <a:solidFill>
                          <a:srgbClr val="1F3A4E"/>
                        </a:solidFill>
                      </a:endParaRP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This is a template for </a:t>
                      </a: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a presentation poster</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40 inches tall</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by</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30 inches wide</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30 tall x 40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48 tall x 36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42 tall x 56 wide</a:t>
                      </a:r>
                    </a:p>
                  </a:txBody>
                  <a:tcPr marL="182880" marT="137160">
                    <a:solidFill>
                      <a:srgbClr val="010101"/>
                    </a:solidFill>
                  </a:tcPr>
                </a:tc>
                <a:extLst>
                  <a:ext uri="{0D108BD9-81ED-4DB2-BD59-A6C34878D82A}">
                    <a16:rowId xmlns:a16="http://schemas.microsoft.com/office/drawing/2014/main" val="10008"/>
                  </a:ext>
                </a:extLst>
              </a:tr>
              <a:tr h="2991972">
                <a:tc>
                  <a:txBody>
                    <a:bodyPr/>
                    <a:lstStyle/>
                    <a:p>
                      <a:endParaRPr lang="en-US" sz="2400" dirty="0">
                        <a:solidFill>
                          <a:srgbClr val="1F3A4E"/>
                        </a:solidFill>
                      </a:endParaRPr>
                    </a:p>
                  </a:txBody>
                  <a:tcPr>
                    <a:blipFill rotWithShape="1">
                      <a:blip r:embed="rId8"/>
                      <a:stretch>
                        <a:fillRect/>
                      </a:stretch>
                    </a:blipFill>
                  </a:tcPr>
                </a:tc>
                <a:tc rowSpan="2">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451826">
                <a:tc>
                  <a:txBody>
                    <a:bodyPr/>
                    <a:lstStyle/>
                    <a:p>
                      <a:endParaRPr lang="en-US" sz="2400" dirty="0">
                        <a:solidFill>
                          <a:srgbClr val="1F3A4E"/>
                        </a:solidFill>
                      </a:endParaRPr>
                    </a:p>
                  </a:txBody>
                  <a:tcPr>
                    <a:solidFill>
                      <a:schemeClr val="tx1"/>
                    </a:solidFill>
                  </a:tcPr>
                </a:tc>
                <a:tc vMerge="1">
                  <a:txBody>
                    <a:bodyPr/>
                    <a:lstStyle/>
                    <a:p>
                      <a:endParaRPr lang="en-US"/>
                    </a:p>
                  </a:txBody>
                  <a:tcPr/>
                </a:tc>
                <a:extLst>
                  <a:ext uri="{0D108BD9-81ED-4DB2-BD59-A6C34878D82A}">
                    <a16:rowId xmlns:a16="http://schemas.microsoft.com/office/drawing/2014/main" val="4105945794"/>
                  </a:ext>
                </a:extLst>
              </a:tr>
              <a:tr h="2359883">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58470">
                <a:tc>
                  <a:txBody>
                    <a:bodyPr/>
                    <a:lstStyle/>
                    <a:p>
                      <a:endParaRPr lang="en-US" sz="2400" dirty="0">
                        <a:solidFill>
                          <a:srgbClr val="1F3A4E"/>
                        </a:solidFill>
                      </a:endParaRPr>
                    </a:p>
                  </a:txBody>
                  <a:tcPr>
                    <a:blipFill rotWithShape="1">
                      <a:blip r:embed="rId9"/>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30978">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518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05796">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10"/>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4850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2048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11"/>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6" name="Group 5">
            <a:extLst>
              <a:ext uri="{FF2B5EF4-FFF2-40B4-BE49-F238E27FC236}">
                <a16:creationId xmlns:a16="http://schemas.microsoft.com/office/drawing/2014/main" id="{32565627-E710-80EF-B9DC-E6E55F4AADDD}"/>
              </a:ext>
            </a:extLst>
          </p:cNvPr>
          <p:cNvGrpSpPr/>
          <p:nvPr userDrawn="1"/>
        </p:nvGrpSpPr>
        <p:grpSpPr>
          <a:xfrm>
            <a:off x="0" y="0"/>
            <a:ext cx="27432000" cy="5715000"/>
            <a:chOff x="0" y="-1"/>
            <a:chExt cx="12192000" cy="1219223"/>
          </a:xfrm>
        </p:grpSpPr>
        <p:sp>
          <p:nvSpPr>
            <p:cNvPr id="7" name="Document 6">
              <a:extLst>
                <a:ext uri="{FF2B5EF4-FFF2-40B4-BE49-F238E27FC236}">
                  <a16:creationId xmlns:a16="http://schemas.microsoft.com/office/drawing/2014/main" id="{00055886-47C3-4117-3FA7-21511AEAF523}"/>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cument 7">
              <a:extLst>
                <a:ext uri="{FF2B5EF4-FFF2-40B4-BE49-F238E27FC236}">
                  <a16:creationId xmlns:a16="http://schemas.microsoft.com/office/drawing/2014/main" id="{F4EF00CC-56AE-955E-0B0D-E5469C328EBC}"/>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175774" y="35886584"/>
            <a:ext cx="2939026" cy="333732"/>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270733792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3DD06B-88A3-C17E-6EE4-AC171873460E}"/>
              </a:ext>
            </a:extLst>
          </p:cNvPr>
          <p:cNvSpPr>
            <a:spLocks noGrp="1"/>
          </p:cNvSpPr>
          <p:nvPr>
            <p:ph type="body" sz="quarter" idx="10"/>
          </p:nvPr>
        </p:nvSpPr>
        <p:spPr>
          <a:xfrm>
            <a:off x="576462" y="7188363"/>
            <a:ext cx="12506277" cy="11352902"/>
          </a:xfrm>
        </p:spPr>
        <p:txBody>
          <a:bodyPr/>
          <a:lstStyle/>
          <a:p>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This study was conducted by a master’s of Public Health (MPH) student in collaboration with the NPO, </a:t>
            </a:r>
            <a:r>
              <a:rPr lang="en-US" sz="4000" dirty="0" err="1">
                <a:latin typeface="Arial" panose="020B0604020202020204" pitchFamily="34" charset="0"/>
                <a:cs typeface="Arial" panose="020B0604020202020204" pitchFamily="34" charset="0"/>
              </a:rPr>
              <a:t>Mpower</a:t>
            </a:r>
            <a:r>
              <a:rPr lang="en-US" sz="4000" dirty="0">
                <a:latin typeface="Arial" panose="020B0604020202020204" pitchFamily="34" charset="0"/>
                <a:cs typeface="Arial" panose="020B0604020202020204" pitchFamily="34" charset="0"/>
              </a:rPr>
              <a:t> Cup. The organisation wanted to understand how women from disadvantaged communities manage their menstruation. The aim of the research study explored the menstrual hygiene management (MHM) experiences of adult women from an under-resourced community in Cape Town. Key objectives of the study were:</a:t>
            </a:r>
            <a:r>
              <a:rPr lang="en-ZA" sz="4000" kern="100" dirty="0">
                <a:effectLst/>
                <a:latin typeface="Arial" panose="020B0604020202020204" pitchFamily="34" charset="0"/>
                <a:ea typeface="Calibri" panose="020F0502020204030204" pitchFamily="34" charset="0"/>
                <a:cs typeface="Arial" panose="020B0604020202020204" pitchFamily="34" charset="0"/>
              </a:rPr>
              <a:t> </a:t>
            </a:r>
          </a:p>
          <a:p>
            <a:pPr marL="742950" indent="-742950">
              <a:buFont typeface="+mj-lt"/>
              <a:buAutoNum type="arabicPeriod"/>
            </a:pPr>
            <a:r>
              <a:rPr lang="en-ZA" sz="4000" kern="100" dirty="0">
                <a:effectLst/>
                <a:latin typeface="Arial" panose="020B0604020202020204" pitchFamily="34" charset="0"/>
                <a:ea typeface="Calibri" panose="020F0502020204030204" pitchFamily="34" charset="0"/>
                <a:cs typeface="Arial" panose="020B0604020202020204" pitchFamily="34" charset="0"/>
              </a:rPr>
              <a:t>To understand women’s lived experiences of MHM.</a:t>
            </a:r>
          </a:p>
          <a:p>
            <a:pPr marL="742950" indent="-742950">
              <a:buFont typeface="+mj-lt"/>
              <a:buAutoNum type="arabicPeriod"/>
            </a:pPr>
            <a:r>
              <a:rPr lang="en-ZA" sz="4000" kern="100" dirty="0">
                <a:latin typeface="Arial" panose="020B0604020202020204" pitchFamily="34" charset="0"/>
                <a:ea typeface="Calibri" panose="020F0502020204030204" pitchFamily="34" charset="0"/>
                <a:cs typeface="Arial" panose="020B0604020202020204" pitchFamily="34" charset="0"/>
              </a:rPr>
              <a:t>To </a:t>
            </a:r>
            <a:r>
              <a:rPr lang="en-ZA" sz="4000" kern="100" dirty="0">
                <a:effectLst/>
                <a:latin typeface="Arial" panose="020B0604020202020204" pitchFamily="34" charset="0"/>
                <a:ea typeface="Calibri" panose="020F0502020204030204" pitchFamily="34" charset="0"/>
                <a:cs typeface="Arial" panose="020B0604020202020204" pitchFamily="34" charset="0"/>
              </a:rPr>
              <a:t>explore their perceptions of the impacts of menstruation on their physical and psychological health and wellbeing.</a:t>
            </a:r>
          </a:p>
          <a:p>
            <a:pPr marL="742950" indent="-742950">
              <a:buFont typeface="+mj-lt"/>
              <a:buAutoNum type="arabicPeriod"/>
            </a:pPr>
            <a:r>
              <a:rPr lang="en-ZA" sz="4000" kern="100" dirty="0">
                <a:latin typeface="Arial" panose="020B0604020202020204" pitchFamily="34" charset="0"/>
                <a:ea typeface="Calibri" panose="020F0502020204030204" pitchFamily="34" charset="0"/>
                <a:cs typeface="Arial" panose="020B0604020202020204" pitchFamily="34" charset="0"/>
              </a:rPr>
              <a:t>T</a:t>
            </a:r>
            <a:r>
              <a:rPr lang="en-ZA" sz="4000" kern="100" dirty="0">
                <a:effectLst/>
                <a:latin typeface="Arial" panose="020B0604020202020204" pitchFamily="34" charset="0"/>
                <a:ea typeface="Calibri" panose="020F0502020204030204" pitchFamily="34" charset="0"/>
                <a:cs typeface="Arial" panose="020B0604020202020204" pitchFamily="34" charset="0"/>
              </a:rPr>
              <a:t>o explore key informants’ perceptions of adult women’s experiences of MHM.</a:t>
            </a:r>
          </a:p>
        </p:txBody>
      </p:sp>
      <p:sp>
        <p:nvSpPr>
          <p:cNvPr id="3" name="Text Placeholder 2">
            <a:extLst>
              <a:ext uri="{FF2B5EF4-FFF2-40B4-BE49-F238E27FC236}">
                <a16:creationId xmlns:a16="http://schemas.microsoft.com/office/drawing/2014/main" id="{7BC12BE2-5BC5-F7C6-1396-0A788B0D531E}"/>
              </a:ext>
            </a:extLst>
          </p:cNvPr>
          <p:cNvSpPr>
            <a:spLocks noGrp="1"/>
          </p:cNvSpPr>
          <p:nvPr>
            <p:ph type="body" sz="quarter" idx="11"/>
          </p:nvPr>
        </p:nvSpPr>
        <p:spPr/>
        <p:txBody>
          <a:bodyPr/>
          <a:lstStyle/>
          <a:p>
            <a:r>
              <a:rPr lang="en-US" dirty="0"/>
              <a:t>What is this project about?</a:t>
            </a:r>
          </a:p>
        </p:txBody>
      </p:sp>
      <p:sp>
        <p:nvSpPr>
          <p:cNvPr id="5" name="Text Placeholder 4">
            <a:extLst>
              <a:ext uri="{FF2B5EF4-FFF2-40B4-BE49-F238E27FC236}">
                <a16:creationId xmlns:a16="http://schemas.microsoft.com/office/drawing/2014/main" id="{1BAB89ED-DDD6-3683-4F15-CCD0D98196D8}"/>
              </a:ext>
            </a:extLst>
          </p:cNvPr>
          <p:cNvSpPr>
            <a:spLocks noGrp="1"/>
          </p:cNvSpPr>
          <p:nvPr>
            <p:ph type="body" sz="quarter" idx="25"/>
          </p:nvPr>
        </p:nvSpPr>
        <p:spPr/>
        <p:txBody>
          <a:bodyPr/>
          <a:lstStyle/>
          <a:p>
            <a:r>
              <a:rPr lang="en-US" dirty="0"/>
              <a:t>The research</a:t>
            </a:r>
          </a:p>
        </p:txBody>
      </p:sp>
      <p:sp>
        <p:nvSpPr>
          <p:cNvPr id="6" name="Text Placeholder 5">
            <a:extLst>
              <a:ext uri="{FF2B5EF4-FFF2-40B4-BE49-F238E27FC236}">
                <a16:creationId xmlns:a16="http://schemas.microsoft.com/office/drawing/2014/main" id="{8EB72636-FC43-EFFF-776D-DC5AF09F18A2}"/>
              </a:ext>
            </a:extLst>
          </p:cNvPr>
          <p:cNvSpPr>
            <a:spLocks noGrp="1"/>
          </p:cNvSpPr>
          <p:nvPr>
            <p:ph type="body" sz="quarter" idx="26"/>
          </p:nvPr>
        </p:nvSpPr>
        <p:spPr>
          <a:xfrm>
            <a:off x="14307676" y="7174883"/>
            <a:ext cx="12506277" cy="6059145"/>
          </a:xfrm>
        </p:spPr>
        <p:txBody>
          <a:bodyPr/>
          <a:lstStyle/>
          <a:p>
            <a:endParaRPr lang="en-ZA" sz="4000" kern="100" dirty="0">
              <a:effectLst/>
              <a:latin typeface="Arial" panose="020B0604020202020204" pitchFamily="34" charset="0"/>
              <a:ea typeface="Calibri" panose="020F0502020204030204" pitchFamily="34" charset="0"/>
              <a:cs typeface="Arial" panose="020B0604020202020204" pitchFamily="34" charset="0"/>
            </a:endParaRPr>
          </a:p>
          <a:p>
            <a:r>
              <a:rPr lang="en-ZA" sz="4000" kern="100" dirty="0">
                <a:effectLst/>
                <a:latin typeface="Arial" panose="020B0604020202020204" pitchFamily="34" charset="0"/>
                <a:ea typeface="Calibri" panose="020F0502020204030204" pitchFamily="34" charset="0"/>
                <a:cs typeface="Arial" panose="020B0604020202020204" pitchFamily="34" charset="0"/>
              </a:rPr>
              <a:t>Qualitative </a:t>
            </a:r>
            <a:r>
              <a:rPr lang="en-ZA" sz="4000" b="1" kern="100" dirty="0">
                <a:effectLst/>
                <a:latin typeface="Arial" panose="020B0604020202020204" pitchFamily="34" charset="0"/>
                <a:ea typeface="Calibri" panose="020F0502020204030204" pitchFamily="34" charset="0"/>
                <a:cs typeface="Arial" panose="020B0604020202020204" pitchFamily="34" charset="0"/>
              </a:rPr>
              <a:t>in-depth interviews </a:t>
            </a:r>
            <a:r>
              <a:rPr lang="en-ZA" sz="4000" kern="100" dirty="0">
                <a:effectLst/>
                <a:latin typeface="Arial" panose="020B0604020202020204" pitchFamily="34" charset="0"/>
                <a:ea typeface="Calibri" panose="020F0502020204030204" pitchFamily="34" charset="0"/>
                <a:cs typeface="Arial" panose="020B0604020202020204" pitchFamily="34" charset="0"/>
              </a:rPr>
              <a:t>were conducted using a </a:t>
            </a:r>
            <a:r>
              <a:rPr lang="en-ZA" sz="4000" b="1" kern="100" dirty="0">
                <a:effectLst/>
                <a:latin typeface="Arial" panose="020B0604020202020204" pitchFamily="34" charset="0"/>
                <a:ea typeface="Calibri" panose="020F0502020204030204" pitchFamily="34" charset="0"/>
                <a:cs typeface="Arial" panose="020B0604020202020204" pitchFamily="34" charset="0"/>
              </a:rPr>
              <a:t>semi-structured interview guide</a:t>
            </a:r>
            <a:r>
              <a:rPr lang="en-ZA" sz="4000" kern="100" dirty="0">
                <a:effectLst/>
                <a:latin typeface="Arial" panose="020B0604020202020204" pitchFamily="34" charset="0"/>
                <a:ea typeface="Calibri" panose="020F0502020204030204" pitchFamily="34" charset="0"/>
                <a:cs typeface="Arial" panose="020B0604020202020204" pitchFamily="34" charset="0"/>
              </a:rPr>
              <a:t> with 10 women aged 25 to 49 and </a:t>
            </a:r>
            <a:r>
              <a:rPr lang="en-ZA" sz="4000" b="1" kern="100" dirty="0">
                <a:effectLst/>
                <a:latin typeface="Arial" panose="020B0604020202020204" pitchFamily="34" charset="0"/>
                <a:ea typeface="Calibri" panose="020F0502020204030204" pitchFamily="34" charset="0"/>
                <a:cs typeface="Arial" panose="020B0604020202020204" pitchFamily="34" charset="0"/>
              </a:rPr>
              <a:t>three key informants, </a:t>
            </a:r>
            <a:r>
              <a:rPr lang="en-ZA" sz="4000" kern="100" dirty="0">
                <a:effectLst/>
                <a:latin typeface="Arial" panose="020B0604020202020204" pitchFamily="34" charset="0"/>
                <a:ea typeface="Calibri" panose="020F0502020204030204" pitchFamily="34" charset="0"/>
                <a:cs typeface="Arial" panose="020B0604020202020204" pitchFamily="34" charset="0"/>
              </a:rPr>
              <a:t>namely, a maternal health nurse and two community health care workers. All participants were Xhosa-speaking from different areas in Khayelitsha. Access to the community was facilitated by the NPO, Mpower Cup</a:t>
            </a:r>
            <a:r>
              <a:rPr lang="en-ZA" sz="4000" kern="100" dirty="0">
                <a:latin typeface="Arial" panose="020B0604020202020204" pitchFamily="34" charset="0"/>
                <a:ea typeface="Calibri" panose="020F0502020204030204" pitchFamily="34" charset="0"/>
                <a:cs typeface="Arial" panose="020B0604020202020204" pitchFamily="34" charset="0"/>
              </a:rPr>
              <a:t>. </a:t>
            </a:r>
            <a:endParaRPr lang="en-ZA" sz="40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3440697A-D4D1-6D40-1D7F-3EED4C55E90E}"/>
              </a:ext>
            </a:extLst>
          </p:cNvPr>
          <p:cNvSpPr>
            <a:spLocks noGrp="1"/>
          </p:cNvSpPr>
          <p:nvPr>
            <p:ph type="body" sz="quarter" idx="29"/>
          </p:nvPr>
        </p:nvSpPr>
        <p:spPr>
          <a:xfrm>
            <a:off x="613617" y="29011939"/>
            <a:ext cx="26204766" cy="6217006"/>
          </a:xfrm>
        </p:spPr>
        <p:txBody>
          <a:bodyPr/>
          <a:lstStyle/>
          <a:p>
            <a:pPr algn="just"/>
            <a:r>
              <a:rPr lang="en-ZA" sz="4000" kern="100" dirty="0">
                <a:effectLst/>
                <a:latin typeface="Arial" panose="020B0604020202020204" pitchFamily="34" charset="0"/>
                <a:ea typeface="Calibri" panose="020F0502020204030204" pitchFamily="34" charset="0"/>
                <a:cs typeface="Arial" panose="020B0604020202020204" pitchFamily="34" charset="0"/>
              </a:rPr>
              <a:t>Findings</a:t>
            </a:r>
          </a:p>
          <a:p>
            <a:pPr algn="just"/>
            <a:endParaRPr lang="en-ZA" sz="4000" kern="100" dirty="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800"/>
              </a:spcAft>
            </a:pPr>
            <a:r>
              <a:rPr lang="en-ZA" sz="4000" dirty="0">
                <a:effectLst/>
                <a:latin typeface="Calibri" panose="020F0502020204030204" pitchFamily="34" charset="0"/>
                <a:ea typeface="Calibri" panose="020F0502020204030204" pitchFamily="34" charset="0"/>
                <a:cs typeface="Times New Roman" panose="02020603050405020304" pitchFamily="18" charset="0"/>
              </a:rPr>
              <a:t>This qualitative exploratory research reveals that women's lived experiences of MHM (Menstrual Hygiene Management) are deeply influenced by the context in which they manage menstruation. The findings also highlight the adverse experiences associated with menstrual practices, including access to menstruation materials/products, water, health facilities for pain management, and individual attitudes toward menstruation. The study uncovers that adult women grapple with challenging menstrual experiences characterised by significant stress and anxiety stemming from menstrual stigma. Consequently, poor menstrual hygiene management adversely affects their physical and psychological well-being. The results emphasise the importance of menstrual management as a public health and human rights issue. </a:t>
            </a:r>
          </a:p>
        </p:txBody>
      </p:sp>
      <p:sp>
        <p:nvSpPr>
          <p:cNvPr id="13" name="Text Placeholder 12">
            <a:extLst>
              <a:ext uri="{FF2B5EF4-FFF2-40B4-BE49-F238E27FC236}">
                <a16:creationId xmlns:a16="http://schemas.microsoft.com/office/drawing/2014/main" id="{4E23C669-3325-3EB3-A623-B36133E357AD}"/>
              </a:ext>
            </a:extLst>
          </p:cNvPr>
          <p:cNvSpPr>
            <a:spLocks noGrp="1"/>
          </p:cNvSpPr>
          <p:nvPr>
            <p:ph type="body" sz="quarter" idx="151"/>
          </p:nvPr>
        </p:nvSpPr>
        <p:spPr>
          <a:xfrm>
            <a:off x="5833190" y="1988769"/>
            <a:ext cx="16881230" cy="2460304"/>
          </a:xfrm>
        </p:spPr>
        <p:txBody>
          <a:bodyPr/>
          <a:lstStyle/>
          <a:p>
            <a:r>
              <a:rPr lang="en-US" b="1" dirty="0">
                <a:solidFill>
                  <a:srgbClr val="F3F5FA"/>
                </a:solidFill>
              </a:rPr>
              <a:t>Exploring the lived menstruation experiences of adult women</a:t>
            </a:r>
            <a:r>
              <a:rPr lang="en-US" dirty="0"/>
              <a:t> </a:t>
            </a:r>
          </a:p>
          <a:p>
            <a:r>
              <a:rPr lang="en-US" b="1" dirty="0">
                <a:solidFill>
                  <a:srgbClr val="F3F5FA"/>
                </a:solidFill>
              </a:rPr>
              <a:t>#659 (2023)</a:t>
            </a:r>
            <a:endParaRPr lang="en-US" dirty="0"/>
          </a:p>
        </p:txBody>
      </p:sp>
      <p:sp>
        <p:nvSpPr>
          <p:cNvPr id="14" name="Text Placeholder 13">
            <a:extLst>
              <a:ext uri="{FF2B5EF4-FFF2-40B4-BE49-F238E27FC236}">
                <a16:creationId xmlns:a16="http://schemas.microsoft.com/office/drawing/2014/main" id="{F3EF6769-48B6-E3B1-2F02-C4FD2192B255}"/>
              </a:ext>
            </a:extLst>
          </p:cNvPr>
          <p:cNvSpPr>
            <a:spLocks noGrp="1"/>
          </p:cNvSpPr>
          <p:nvPr>
            <p:ph type="body" sz="quarter" idx="153"/>
          </p:nvPr>
        </p:nvSpPr>
        <p:spPr/>
        <p:txBody>
          <a:bodyPr/>
          <a:lstStyle/>
          <a:p>
            <a:r>
              <a:rPr lang="en-US" dirty="0"/>
              <a:t>PROJECT PORTRAIT</a:t>
            </a:r>
          </a:p>
        </p:txBody>
      </p:sp>
      <p:pic>
        <p:nvPicPr>
          <p:cNvPr id="18" name="Graphic 17">
            <a:extLst>
              <a:ext uri="{FF2B5EF4-FFF2-40B4-BE49-F238E27FC236}">
                <a16:creationId xmlns:a16="http://schemas.microsoft.com/office/drawing/2014/main" id="{7E9B0D98-E303-15D0-F779-3E932F2FBD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23666" y="870723"/>
            <a:ext cx="2381250" cy="1905000"/>
          </a:xfrm>
          <a:prstGeom prst="rect">
            <a:avLst/>
          </a:prstGeom>
        </p:spPr>
      </p:pic>
      <p:pic>
        <p:nvPicPr>
          <p:cNvPr id="20" name="Picture 19" descr="A logo of a university&#10;&#10;Description automatically generated">
            <a:extLst>
              <a:ext uri="{FF2B5EF4-FFF2-40B4-BE49-F238E27FC236}">
                <a16:creationId xmlns:a16="http://schemas.microsoft.com/office/drawing/2014/main" id="{2CCDB176-833F-2B02-9A73-D20082901D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34862" y="802253"/>
            <a:ext cx="2124075" cy="2152650"/>
          </a:xfrm>
          <a:prstGeom prst="rect">
            <a:avLst/>
          </a:prstGeom>
        </p:spPr>
      </p:pic>
      <p:pic>
        <p:nvPicPr>
          <p:cNvPr id="22" name="Picture 21" descr="A person with long hair and icons&#10;&#10;Description automatically generated">
            <a:extLst>
              <a:ext uri="{FF2B5EF4-FFF2-40B4-BE49-F238E27FC236}">
                <a16:creationId xmlns:a16="http://schemas.microsoft.com/office/drawing/2014/main" id="{E14A18F2-0C49-A2A4-B53E-28E8D6B3FA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462" y="19757086"/>
            <a:ext cx="13102383" cy="7884848"/>
          </a:xfrm>
          <a:prstGeom prst="rect">
            <a:avLst/>
          </a:prstGeom>
        </p:spPr>
      </p:pic>
      <p:pic>
        <p:nvPicPr>
          <p:cNvPr id="16" name="Picture 15" descr="A group of people sitting around a table&#10;&#10;Description automatically generated">
            <a:extLst>
              <a:ext uri="{FF2B5EF4-FFF2-40B4-BE49-F238E27FC236}">
                <a16:creationId xmlns:a16="http://schemas.microsoft.com/office/drawing/2014/main" id="{34AE1B2D-50FD-C156-4263-73E1379B2B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45016" y="15678588"/>
            <a:ext cx="9576770" cy="11973882"/>
          </a:xfrm>
          <a:prstGeom prst="rect">
            <a:avLst/>
          </a:prstGeom>
        </p:spPr>
      </p:pic>
      <p:sp>
        <p:nvSpPr>
          <p:cNvPr id="17" name="TextBox 16">
            <a:extLst>
              <a:ext uri="{FF2B5EF4-FFF2-40B4-BE49-F238E27FC236}">
                <a16:creationId xmlns:a16="http://schemas.microsoft.com/office/drawing/2014/main" id="{982503FC-62B7-B42E-36E4-F45231DEA710}"/>
              </a:ext>
            </a:extLst>
          </p:cNvPr>
          <p:cNvSpPr txBox="1"/>
          <p:nvPr/>
        </p:nvSpPr>
        <p:spPr>
          <a:xfrm>
            <a:off x="797168" y="19175324"/>
            <a:ext cx="10738339" cy="461665"/>
          </a:xfrm>
          <a:prstGeom prst="rect">
            <a:avLst/>
          </a:prstGeom>
          <a:noFill/>
        </p:spPr>
        <p:txBody>
          <a:bodyPr wrap="square" rtlCol="0">
            <a:spAutoFit/>
          </a:bodyPr>
          <a:lstStyle/>
          <a:p>
            <a:r>
              <a:rPr lang="en-ZA" sz="2400" b="1" dirty="0">
                <a:latin typeface="Arial" panose="020B0604020202020204" pitchFamily="34" charset="0"/>
                <a:cs typeface="Arial" panose="020B0604020202020204" pitchFamily="34" charset="0"/>
              </a:rPr>
              <a:t>Figure 1: Summary of Menstrual Hygiene Management (MHM)</a:t>
            </a:r>
          </a:p>
        </p:txBody>
      </p:sp>
      <p:sp>
        <p:nvSpPr>
          <p:cNvPr id="21" name="TextBox 20">
            <a:extLst>
              <a:ext uri="{FF2B5EF4-FFF2-40B4-BE49-F238E27FC236}">
                <a16:creationId xmlns:a16="http://schemas.microsoft.com/office/drawing/2014/main" id="{BE919F68-BA21-062A-326F-CECCC713788A}"/>
              </a:ext>
            </a:extLst>
          </p:cNvPr>
          <p:cNvSpPr txBox="1"/>
          <p:nvPr/>
        </p:nvSpPr>
        <p:spPr>
          <a:xfrm>
            <a:off x="15545017" y="14771077"/>
            <a:ext cx="9576770" cy="830997"/>
          </a:xfrm>
          <a:prstGeom prst="rect">
            <a:avLst/>
          </a:prstGeom>
          <a:noFill/>
        </p:spPr>
        <p:txBody>
          <a:bodyPr wrap="square" rtlCol="0">
            <a:spAutoFit/>
          </a:bodyPr>
          <a:lstStyle/>
          <a:p>
            <a:r>
              <a:rPr lang="en-ZA" sz="2400" b="1" dirty="0">
                <a:latin typeface="Arial" panose="020B0604020202020204" pitchFamily="34" charset="0"/>
                <a:cs typeface="Arial" panose="020B0604020202020204" pitchFamily="34" charset="0"/>
              </a:rPr>
              <a:t>Figure 2: Student disseminating findings of project to the Mpower Cup team</a:t>
            </a:r>
          </a:p>
        </p:txBody>
      </p:sp>
    </p:spTree>
    <p:extLst>
      <p:ext uri="{BB962C8B-B14F-4D97-AF65-F5344CB8AC3E}">
        <p14:creationId xmlns:p14="http://schemas.microsoft.com/office/powerpoint/2010/main" val="684436046"/>
      </p:ext>
    </p:extLst>
  </p:cSld>
  <p:clrMapOvr>
    <a:masterClrMapping/>
  </p:clrMapOvr>
</p:sld>
</file>

<file path=ppt/theme/theme1.xml><?xml version="1.0" encoding="utf-8"?>
<a:theme xmlns:a="http://schemas.openxmlformats.org/drawingml/2006/main" name="30x40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1503</TotalTime>
  <Words>330</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Century Gothic</vt:lpstr>
      <vt:lpstr>Times New Roman</vt:lpstr>
      <vt:lpstr>Trebuchet MS</vt:lpstr>
      <vt:lpstr>30x40 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30x40 PowerPoint Presentation</dc:title>
  <dc:subject>Research poster presentation template</dc:subject>
  <dc:creator>PosterPresentations.com</dc:creator>
  <cp:keywords>30x40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Roshan Sonday</cp:lastModifiedBy>
  <cp:revision>37</cp:revision>
  <dcterms:created xsi:type="dcterms:W3CDTF">2012-02-10T00:10:15Z</dcterms:created>
  <dcterms:modified xsi:type="dcterms:W3CDTF">2023-11-06T11:31:42Z</dcterms:modified>
  <cp:category>Research poster templates</cp:category>
</cp:coreProperties>
</file>